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1" r:id="rId4"/>
    <p:sldId id="262" r:id="rId5"/>
    <p:sldId id="263" r:id="rId6"/>
    <p:sldId id="264" r:id="rId7"/>
    <p:sldId id="259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22" autoAdjust="0"/>
  </p:normalViewPr>
  <p:slideViewPr>
    <p:cSldViewPr snapToGrid="0" snapToObjects="1">
      <p:cViewPr varScale="1">
        <p:scale>
          <a:sx n="77" d="100"/>
          <a:sy n="77" d="100"/>
        </p:scale>
        <p:origin x="13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628EB-C0BA-1841-B345-01725FE7511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62371-C444-5E4D-BE71-E9533534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4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Pres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GSC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Thank you for joining us.. Our ongoing efforts to expand and implement genomic standards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is all about the Data </a:t>
            </a:r>
            <a:r>
              <a:rPr lang="mr-IN" baseline="0" dirty="0" smtClean="0"/>
              <a:t>–</a:t>
            </a:r>
            <a:r>
              <a:rPr lang="en-US" baseline="0" dirty="0" smtClean="0"/>
              <a:t> Integration, Discovery, Comparison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62371-C444-5E4D-BE71-E95335344E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8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 to have highly</a:t>
            </a:r>
            <a:r>
              <a:rPr lang="en-US" baseline="0" dirty="0" smtClean="0"/>
              <a:t> dedicated board members,  -- Driving Force </a:t>
            </a:r>
            <a:r>
              <a:rPr lang="mr-IN" baseline="0" dirty="0" smtClean="0"/>
              <a:t>–</a:t>
            </a:r>
            <a:r>
              <a:rPr lang="en-US" baseline="0" dirty="0" smtClean="0"/>
              <a:t> GSC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62371-C444-5E4D-BE71-E95335344E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12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WG’s </a:t>
            </a:r>
            <a:r>
              <a:rPr lang="mr-IN" baseline="0" dirty="0" smtClean="0"/>
              <a:t>–</a:t>
            </a:r>
            <a:r>
              <a:rPr lang="en-US" baseline="0" dirty="0" smtClean="0"/>
              <a:t> please join </a:t>
            </a:r>
          </a:p>
          <a:p>
            <a:r>
              <a:rPr lang="en-US" baseline="0" dirty="0" smtClean="0"/>
              <a:t>We invite you to join us in building community-driven genomic standards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62371-C444-5E4D-BE71-E95335344E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9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5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1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1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1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07413-5A10-7D45-8026-9DDC9BBC1F1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CCDEC-3EF8-574A-B372-5419F5F0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jpeg"/><Relationship Id="rId18" Type="http://schemas.openxmlformats.org/officeDocument/2006/relationships/image" Target="../media/image29.gif"/><Relationship Id="rId26" Type="http://schemas.openxmlformats.org/officeDocument/2006/relationships/image" Target="../media/image37.JPG"/><Relationship Id="rId3" Type="http://schemas.openxmlformats.org/officeDocument/2006/relationships/image" Target="../media/image15.png"/><Relationship Id="rId21" Type="http://schemas.openxmlformats.org/officeDocument/2006/relationships/image" Target="../media/image32.jpeg"/><Relationship Id="rId34" Type="http://schemas.openxmlformats.org/officeDocument/2006/relationships/image" Target="../media/image45.jpe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17" Type="http://schemas.openxmlformats.org/officeDocument/2006/relationships/image" Target="../media/image28.jpg"/><Relationship Id="rId25" Type="http://schemas.openxmlformats.org/officeDocument/2006/relationships/image" Target="../media/image36.png"/><Relationship Id="rId33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jpeg"/><Relationship Id="rId20" Type="http://schemas.openxmlformats.org/officeDocument/2006/relationships/image" Target="../media/image31.jpg"/><Relationship Id="rId29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32" Type="http://schemas.openxmlformats.org/officeDocument/2006/relationships/image" Target="../media/image43.jp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23" Type="http://schemas.openxmlformats.org/officeDocument/2006/relationships/image" Target="../media/image34.jpg"/><Relationship Id="rId28" Type="http://schemas.openxmlformats.org/officeDocument/2006/relationships/image" Target="../media/image39.jpg"/><Relationship Id="rId36" Type="http://schemas.openxmlformats.org/officeDocument/2006/relationships/image" Target="../media/image47.jpg"/><Relationship Id="rId10" Type="http://schemas.openxmlformats.org/officeDocument/2006/relationships/image" Target="../media/image22.jpeg"/><Relationship Id="rId19" Type="http://schemas.openxmlformats.org/officeDocument/2006/relationships/image" Target="../media/image30.jpg"/><Relationship Id="rId31" Type="http://schemas.openxmlformats.org/officeDocument/2006/relationships/image" Target="../media/image42.jpe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microsoft.com/office/2007/relationships/hdphoto" Target="../media/hdphoto1.wdp"/><Relationship Id="rId22" Type="http://schemas.openxmlformats.org/officeDocument/2006/relationships/image" Target="../media/image33.jpg"/><Relationship Id="rId27" Type="http://schemas.openxmlformats.org/officeDocument/2006/relationships/image" Target="../media/image38.jpeg"/><Relationship Id="rId30" Type="http://schemas.openxmlformats.org/officeDocument/2006/relationships/image" Target="../media/image41.jpg"/><Relationship Id="rId35" Type="http://schemas.openxmlformats.org/officeDocument/2006/relationships/image" Target="../media/image46.jpeg"/><Relationship Id="rId8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gif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7.gif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gif"/><Relationship Id="rId15" Type="http://schemas.openxmlformats.org/officeDocument/2006/relationships/image" Target="../media/image60.png"/><Relationship Id="rId10" Type="http://schemas.openxmlformats.org/officeDocument/2006/relationships/image" Target="../media/image55.gif"/><Relationship Id="rId4" Type="http://schemas.openxmlformats.org/officeDocument/2006/relationships/image" Target="../media/image49.png"/><Relationship Id="rId9" Type="http://schemas.openxmlformats.org/officeDocument/2006/relationships/image" Target="../media/image54.jp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81" y="425792"/>
            <a:ext cx="8949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20th Genomic Standards Consortium Meeting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507066" y="2350125"/>
            <a:ext cx="690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Nexus </a:t>
            </a:r>
            <a:r>
              <a:rPr lang="en-US" sz="2800" dirty="0"/>
              <a:t>of genomic standards, microbiomes and advances in metabolomics, </a:t>
            </a:r>
            <a:r>
              <a:rPr lang="en-US" sz="2800" dirty="0" err="1"/>
              <a:t>immunome</a:t>
            </a:r>
            <a:r>
              <a:rPr lang="en-US" sz="2800" dirty="0"/>
              <a:t> and </a:t>
            </a:r>
            <a:r>
              <a:rPr lang="en-US" sz="2800" dirty="0" smtClean="0"/>
              <a:t>taxonomy</a:t>
            </a:r>
            <a:endParaRPr lang="en-US" sz="2800" dirty="0"/>
          </a:p>
        </p:txBody>
      </p:sp>
      <p:pic>
        <p:nvPicPr>
          <p:cNvPr id="4" name="Picture 3" descr="GSC_logo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62" y="4483696"/>
            <a:ext cx="5957077" cy="1623951"/>
          </a:xfrm>
          <a:prstGeom prst="rect">
            <a:avLst/>
          </a:prstGeom>
        </p:spPr>
      </p:pic>
      <p:pic>
        <p:nvPicPr>
          <p:cNvPr id="7" name="Picture 6" descr="Image result for twitter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46" y="6187686"/>
            <a:ext cx="495300" cy="4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988443" y="621927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genomestandards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RC 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3" y="4978401"/>
            <a:ext cx="3318744" cy="1381734"/>
          </a:xfrm>
          <a:prstGeom prst="rect">
            <a:avLst/>
          </a:prstGeom>
        </p:spPr>
      </p:pic>
      <p:pic>
        <p:nvPicPr>
          <p:cNvPr id="9" name="Picture 8" descr="Silver-Sponsor_large-300x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27" y="2931310"/>
            <a:ext cx="1825073" cy="1825073"/>
          </a:xfrm>
          <a:prstGeom prst="rect">
            <a:avLst/>
          </a:prstGeom>
        </p:spPr>
      </p:pic>
      <p:pic>
        <p:nvPicPr>
          <p:cNvPr id="11" name="Picture 10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4959579"/>
            <a:ext cx="3660713" cy="1150249"/>
          </a:xfrm>
          <a:prstGeom prst="rect">
            <a:avLst/>
          </a:prstGeom>
        </p:spPr>
      </p:pic>
      <p:pic>
        <p:nvPicPr>
          <p:cNvPr id="12" name="Picture 11" descr="Unknow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4" y="2910650"/>
            <a:ext cx="1828800" cy="1828800"/>
          </a:xfrm>
          <a:prstGeom prst="rect">
            <a:avLst/>
          </a:prstGeom>
        </p:spPr>
      </p:pic>
      <p:pic>
        <p:nvPicPr>
          <p:cNvPr id="14" name="Picture 13" descr="Unknown-2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34" y="2910650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1" y="383975"/>
            <a:ext cx="7634151" cy="1639274"/>
          </a:xfrm>
          <a:prstGeom prst="rect">
            <a:avLst/>
          </a:prstGeom>
        </p:spPr>
      </p:pic>
      <p:pic>
        <p:nvPicPr>
          <p:cNvPr id="16" name="Picture 15" descr="NIST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90" y="5496749"/>
            <a:ext cx="2685143" cy="11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02 at 12.55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915"/>
            <a:ext cx="9144000" cy="4993172"/>
          </a:xfrm>
          <a:prstGeom prst="rect">
            <a:avLst/>
          </a:prstGeom>
        </p:spPr>
      </p:pic>
      <p:pic>
        <p:nvPicPr>
          <p:cNvPr id="5" name="Picture 4" descr="GSC_logo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94" y="5930061"/>
            <a:ext cx="3340114" cy="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02 at 12.55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45"/>
            <a:ext cx="9144000" cy="5413410"/>
          </a:xfrm>
          <a:prstGeom prst="rect">
            <a:avLst/>
          </a:prstGeom>
        </p:spPr>
      </p:pic>
      <p:pic>
        <p:nvPicPr>
          <p:cNvPr id="5" name="Picture 4" descr="GSC_logo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94" y="5930061"/>
            <a:ext cx="3340114" cy="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02 at 12.55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9144000" cy="6368503"/>
          </a:xfrm>
          <a:prstGeom prst="rect">
            <a:avLst/>
          </a:prstGeom>
        </p:spPr>
      </p:pic>
      <p:pic>
        <p:nvPicPr>
          <p:cNvPr id="3" name="Picture 2" descr="GSC_logo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94" y="5877876"/>
            <a:ext cx="3340114" cy="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SC_logo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58" y="6027641"/>
            <a:ext cx="3340114" cy="910544"/>
          </a:xfrm>
          <a:prstGeom prst="rect">
            <a:avLst/>
          </a:prstGeom>
        </p:spPr>
      </p:pic>
      <p:pic>
        <p:nvPicPr>
          <p:cNvPr id="4" name="Picture 3" descr="Screen Shot 2018-05-03 at 2.1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SC19 Workshop group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" y="817568"/>
            <a:ext cx="8088701" cy="5392467"/>
          </a:xfrm>
          <a:prstGeom prst="rect">
            <a:avLst/>
          </a:prstGeom>
          <a:ln w="1270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sp>
        <p:nvSpPr>
          <p:cNvPr id="3" name="TextBox 2"/>
          <p:cNvSpPr txBox="1"/>
          <p:nvPr/>
        </p:nvSpPr>
        <p:spPr>
          <a:xfrm>
            <a:off x="2418106" y="243531"/>
            <a:ext cx="509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GSC19 </a:t>
            </a:r>
            <a:r>
              <a:rPr lang="mr-IN" dirty="0" smtClean="0"/>
              <a:t>–</a:t>
            </a:r>
            <a:r>
              <a:rPr lang="en-US" dirty="0" smtClean="0"/>
              <a:t> 2017 </a:t>
            </a:r>
            <a:r>
              <a:rPr lang="mr-IN" dirty="0" smtClean="0"/>
              <a:t>–</a:t>
            </a:r>
            <a:r>
              <a:rPr lang="en-US" dirty="0" smtClean="0"/>
              <a:t> Brisbane, </a:t>
            </a:r>
            <a:r>
              <a:rPr lang="en-US" dirty="0" err="1" smtClean="0"/>
              <a:t>Queenslamd</a:t>
            </a:r>
            <a:r>
              <a:rPr lang="en-US" dirty="0" smtClean="0"/>
              <a:t>, Australia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730"/>
            <a:ext cx="9144000" cy="467256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0" r="5717" b="21485"/>
          <a:stretch/>
        </p:blipFill>
        <p:spPr bwMode="auto">
          <a:xfrm>
            <a:off x="5077366" y="635542"/>
            <a:ext cx="734485" cy="918126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1908" r="17392"/>
          <a:stretch/>
        </p:blipFill>
        <p:spPr>
          <a:xfrm>
            <a:off x="3835505" y="111734"/>
            <a:ext cx="963933" cy="1108546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13" name="Picture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6" t="4505" r="46643" b="32020"/>
          <a:stretch/>
        </p:blipFill>
        <p:spPr bwMode="auto">
          <a:xfrm>
            <a:off x="2526837" y="45366"/>
            <a:ext cx="938533" cy="1196457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20455"/>
          <a:stretch/>
        </p:blipFill>
        <p:spPr bwMode="auto">
          <a:xfrm>
            <a:off x="1590282" y="551104"/>
            <a:ext cx="839050" cy="1095113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Unknown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6" r="10023" b="3021"/>
          <a:stretch/>
        </p:blipFill>
        <p:spPr>
          <a:xfrm>
            <a:off x="6311455" y="3607983"/>
            <a:ext cx="878204" cy="1084497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29" name="Picture 28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t="2056" r="11972" b="16013"/>
          <a:stretch/>
        </p:blipFill>
        <p:spPr bwMode="auto">
          <a:xfrm>
            <a:off x="1528869" y="2970501"/>
            <a:ext cx="945750" cy="1089252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0" name="Sun 29"/>
          <p:cNvSpPr/>
          <p:nvPr/>
        </p:nvSpPr>
        <p:spPr>
          <a:xfrm>
            <a:off x="1421901" y="2167501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Sun 30"/>
          <p:cNvSpPr/>
          <p:nvPr/>
        </p:nvSpPr>
        <p:spPr>
          <a:xfrm>
            <a:off x="2305959" y="1919534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un 31"/>
          <p:cNvSpPr/>
          <p:nvPr/>
        </p:nvSpPr>
        <p:spPr>
          <a:xfrm>
            <a:off x="2556086" y="1919534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Sun 32"/>
          <p:cNvSpPr/>
          <p:nvPr/>
        </p:nvSpPr>
        <p:spPr>
          <a:xfrm>
            <a:off x="4248588" y="1675832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Sun 33"/>
          <p:cNvSpPr/>
          <p:nvPr/>
        </p:nvSpPr>
        <p:spPr>
          <a:xfrm>
            <a:off x="4626654" y="1416658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Sun 34"/>
          <p:cNvSpPr/>
          <p:nvPr/>
        </p:nvSpPr>
        <p:spPr>
          <a:xfrm>
            <a:off x="7882689" y="3923230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un 35"/>
          <p:cNvSpPr/>
          <p:nvPr/>
        </p:nvSpPr>
        <p:spPr>
          <a:xfrm>
            <a:off x="8848921" y="3679528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36" descr="Unknown-1.jpe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2" r="16554" b="13444"/>
          <a:stretch/>
        </p:blipFill>
        <p:spPr>
          <a:xfrm>
            <a:off x="116424" y="1346689"/>
            <a:ext cx="1030181" cy="1239076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sp>
        <p:nvSpPr>
          <p:cNvPr id="38" name="Sun 37"/>
          <p:cNvSpPr/>
          <p:nvPr/>
        </p:nvSpPr>
        <p:spPr>
          <a:xfrm>
            <a:off x="1366681" y="1892459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9" b="20110"/>
          <a:stretch/>
        </p:blipFill>
        <p:spPr bwMode="auto">
          <a:xfrm>
            <a:off x="339252" y="82093"/>
            <a:ext cx="1027429" cy="1139721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0" name="Picture 39"/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t="4778" r="10899" b="26899"/>
          <a:stretch/>
        </p:blipFill>
        <p:spPr bwMode="auto">
          <a:xfrm>
            <a:off x="3070275" y="1753322"/>
            <a:ext cx="790190" cy="933995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1" name="Picture 40" descr="Unknown-2.jpeg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3" t="4412" r="19785" b="19117"/>
          <a:stretch/>
        </p:blipFill>
        <p:spPr>
          <a:xfrm>
            <a:off x="2329473" y="2369012"/>
            <a:ext cx="699972" cy="1104817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5"/>
          <a:srcRect l="9880" r="15031" b="9020"/>
          <a:stretch/>
        </p:blipFill>
        <p:spPr>
          <a:xfrm>
            <a:off x="3300747" y="2853529"/>
            <a:ext cx="716856" cy="1085722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43" name="Picture 42"/>
          <p:cNvPicPr/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14179" b="13726"/>
          <a:stretch/>
        </p:blipFill>
        <p:spPr bwMode="auto">
          <a:xfrm>
            <a:off x="4049210" y="2447818"/>
            <a:ext cx="779696" cy="961070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4" name="Picture 43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0" y="1648757"/>
            <a:ext cx="808702" cy="935004"/>
          </a:xfrm>
          <a:prstGeom prst="rect">
            <a:avLst/>
          </a:prstGeom>
          <a:ln w="12700" cmpd="sng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sp>
        <p:nvSpPr>
          <p:cNvPr id="45" name="Sun 44"/>
          <p:cNvSpPr/>
          <p:nvPr/>
        </p:nvSpPr>
        <p:spPr>
          <a:xfrm>
            <a:off x="4673774" y="1752850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Sun 46"/>
          <p:cNvSpPr/>
          <p:nvPr/>
        </p:nvSpPr>
        <p:spPr>
          <a:xfrm>
            <a:off x="215798" y="4747565"/>
            <a:ext cx="220878" cy="243702"/>
          </a:xfrm>
          <a:prstGeom prst="su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6591" y="4059753"/>
            <a:ext cx="16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GSC meetings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Diamond 61"/>
          <p:cNvSpPr/>
          <p:nvPr/>
        </p:nvSpPr>
        <p:spPr>
          <a:xfrm>
            <a:off x="241747" y="4482860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97052" y="4363358"/>
            <a:ext cx="22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GSC members (500 +)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Diamond 63"/>
          <p:cNvSpPr/>
          <p:nvPr/>
        </p:nvSpPr>
        <p:spPr>
          <a:xfrm>
            <a:off x="7773707" y="3740424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Diamond 64"/>
          <p:cNvSpPr/>
          <p:nvPr/>
        </p:nvSpPr>
        <p:spPr>
          <a:xfrm>
            <a:off x="8242053" y="4395496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Diamond 65"/>
          <p:cNvSpPr/>
          <p:nvPr/>
        </p:nvSpPr>
        <p:spPr>
          <a:xfrm>
            <a:off x="7578697" y="4166932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Diamond 66"/>
          <p:cNvSpPr/>
          <p:nvPr/>
        </p:nvSpPr>
        <p:spPr>
          <a:xfrm>
            <a:off x="7496238" y="2164376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Diamond 67"/>
          <p:cNvSpPr/>
          <p:nvPr/>
        </p:nvSpPr>
        <p:spPr>
          <a:xfrm>
            <a:off x="7021386" y="2554527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Diamond 68"/>
          <p:cNvSpPr/>
          <p:nvPr/>
        </p:nvSpPr>
        <p:spPr>
          <a:xfrm>
            <a:off x="4835882" y="4019804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Diamond 69"/>
          <p:cNvSpPr/>
          <p:nvPr/>
        </p:nvSpPr>
        <p:spPr>
          <a:xfrm>
            <a:off x="4576269" y="2089672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Diamond 70"/>
          <p:cNvSpPr/>
          <p:nvPr/>
        </p:nvSpPr>
        <p:spPr>
          <a:xfrm>
            <a:off x="4835882" y="2237940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Diamond 73"/>
          <p:cNvSpPr/>
          <p:nvPr/>
        </p:nvSpPr>
        <p:spPr>
          <a:xfrm>
            <a:off x="2429332" y="2115375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Diamond 74"/>
          <p:cNvSpPr/>
          <p:nvPr/>
        </p:nvSpPr>
        <p:spPr>
          <a:xfrm>
            <a:off x="2679459" y="1845970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Diamond 75"/>
          <p:cNvSpPr/>
          <p:nvPr/>
        </p:nvSpPr>
        <p:spPr>
          <a:xfrm>
            <a:off x="1463212" y="2189786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Diamond 76"/>
          <p:cNvSpPr/>
          <p:nvPr/>
        </p:nvSpPr>
        <p:spPr>
          <a:xfrm>
            <a:off x="2318359" y="1949858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Diamond 77"/>
          <p:cNvSpPr/>
          <p:nvPr/>
        </p:nvSpPr>
        <p:spPr>
          <a:xfrm>
            <a:off x="2110949" y="1970063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iamond 78"/>
          <p:cNvSpPr/>
          <p:nvPr/>
        </p:nvSpPr>
        <p:spPr>
          <a:xfrm>
            <a:off x="4741537" y="1273125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Diamond 79"/>
          <p:cNvSpPr/>
          <p:nvPr/>
        </p:nvSpPr>
        <p:spPr>
          <a:xfrm>
            <a:off x="4151083" y="2010041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Diamond 80"/>
          <p:cNvSpPr/>
          <p:nvPr/>
        </p:nvSpPr>
        <p:spPr>
          <a:xfrm>
            <a:off x="4303483" y="1857097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Diamond 81"/>
          <p:cNvSpPr/>
          <p:nvPr/>
        </p:nvSpPr>
        <p:spPr>
          <a:xfrm>
            <a:off x="4870349" y="1802730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Diamond 82"/>
          <p:cNvSpPr/>
          <p:nvPr/>
        </p:nvSpPr>
        <p:spPr>
          <a:xfrm>
            <a:off x="4893937" y="1425525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Diamond 83"/>
          <p:cNvSpPr/>
          <p:nvPr/>
        </p:nvSpPr>
        <p:spPr>
          <a:xfrm>
            <a:off x="4452029" y="1439933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Diamond 84"/>
          <p:cNvSpPr/>
          <p:nvPr/>
        </p:nvSpPr>
        <p:spPr>
          <a:xfrm>
            <a:off x="4212613" y="1528704"/>
            <a:ext cx="195010" cy="147128"/>
          </a:xfrm>
          <a:prstGeom prst="diamond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Diamond 71"/>
          <p:cNvSpPr/>
          <p:nvPr/>
        </p:nvSpPr>
        <p:spPr>
          <a:xfrm>
            <a:off x="1523644" y="1896499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Diamond 85"/>
          <p:cNvSpPr/>
          <p:nvPr/>
        </p:nvSpPr>
        <p:spPr>
          <a:xfrm>
            <a:off x="1587559" y="2200501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Diamond 86"/>
          <p:cNvSpPr/>
          <p:nvPr/>
        </p:nvSpPr>
        <p:spPr>
          <a:xfrm>
            <a:off x="2269965" y="2055469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Diamond 87"/>
          <p:cNvSpPr/>
          <p:nvPr/>
        </p:nvSpPr>
        <p:spPr>
          <a:xfrm>
            <a:off x="2556086" y="2115375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Diamond 88"/>
          <p:cNvSpPr/>
          <p:nvPr/>
        </p:nvSpPr>
        <p:spPr>
          <a:xfrm>
            <a:off x="4017603" y="1592387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Diamond 89"/>
          <p:cNvSpPr/>
          <p:nvPr/>
        </p:nvSpPr>
        <p:spPr>
          <a:xfrm>
            <a:off x="4143633" y="1729166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Diamond 90"/>
          <p:cNvSpPr/>
          <p:nvPr/>
        </p:nvSpPr>
        <p:spPr>
          <a:xfrm>
            <a:off x="4839042" y="1499089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Diamond 91"/>
          <p:cNvSpPr/>
          <p:nvPr/>
        </p:nvSpPr>
        <p:spPr>
          <a:xfrm>
            <a:off x="4799439" y="1698842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Diamond 92"/>
          <p:cNvSpPr/>
          <p:nvPr/>
        </p:nvSpPr>
        <p:spPr>
          <a:xfrm>
            <a:off x="4967854" y="2157169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Diamond 93"/>
          <p:cNvSpPr/>
          <p:nvPr/>
        </p:nvSpPr>
        <p:spPr>
          <a:xfrm>
            <a:off x="7080181" y="2456427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Diamond 94"/>
          <p:cNvSpPr/>
          <p:nvPr/>
        </p:nvSpPr>
        <p:spPr>
          <a:xfrm>
            <a:off x="8038396" y="3977069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Diamond 95"/>
          <p:cNvSpPr/>
          <p:nvPr/>
        </p:nvSpPr>
        <p:spPr>
          <a:xfrm>
            <a:off x="241747" y="4190475"/>
            <a:ext cx="195010" cy="147128"/>
          </a:xfrm>
          <a:prstGeom prst="diamond">
            <a:avLst/>
          </a:prstGeom>
          <a:solidFill>
            <a:srgbClr val="008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3741" y="4699235"/>
            <a:ext cx="7546155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GSC Board Alumnae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8325" y="4688775"/>
            <a:ext cx="231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GSC board members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Picture 98"/>
          <p:cNvPicPr/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r="11753" b="12251"/>
          <a:stretch/>
        </p:blipFill>
        <p:spPr bwMode="auto">
          <a:xfrm>
            <a:off x="1778454" y="5851928"/>
            <a:ext cx="777440" cy="1050294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1" name="Picture 100"/>
          <p:cNvPicPr/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1429" r="21379" b="45271"/>
          <a:stretch/>
        </p:blipFill>
        <p:spPr bwMode="auto">
          <a:xfrm>
            <a:off x="3913533" y="5700235"/>
            <a:ext cx="865120" cy="1099125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2" name="Picture 101"/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65" y="5070628"/>
            <a:ext cx="791518" cy="992960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109" name="Picture 108" descr="Unknown.jpe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83" y="5080175"/>
            <a:ext cx="958529" cy="958529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111" name="Picture 110"/>
          <p:cNvPicPr/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5"/>
          <a:stretch/>
        </p:blipFill>
        <p:spPr bwMode="auto">
          <a:xfrm>
            <a:off x="4997190" y="5822046"/>
            <a:ext cx="961417" cy="1013153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2" name="Picture 111"/>
          <p:cNvPicPr/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7119" b="25000"/>
          <a:stretch/>
        </p:blipFill>
        <p:spPr bwMode="auto">
          <a:xfrm>
            <a:off x="2803253" y="5853259"/>
            <a:ext cx="826335" cy="996420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4"/>
          <a:srcRect l="18294" t="8345" r="24689" b="16486"/>
          <a:stretch/>
        </p:blipFill>
        <p:spPr>
          <a:xfrm>
            <a:off x="6226152" y="5855609"/>
            <a:ext cx="854029" cy="966382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5"/>
          <a:srcRect b="11795"/>
          <a:stretch/>
        </p:blipFill>
        <p:spPr>
          <a:xfrm>
            <a:off x="7363597" y="5685626"/>
            <a:ext cx="948538" cy="1164053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118" name="Picture 117"/>
          <p:cNvPicPr/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7040" r="12014" b="16569"/>
          <a:stretch/>
        </p:blipFill>
        <p:spPr bwMode="auto">
          <a:xfrm>
            <a:off x="6875308" y="5091697"/>
            <a:ext cx="799765" cy="979590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9" name="Picture 118" descr="Unknown-1.jpeg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r="17424" b="10886"/>
          <a:stretch/>
        </p:blipFill>
        <p:spPr>
          <a:xfrm>
            <a:off x="8208430" y="5069384"/>
            <a:ext cx="861369" cy="975299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sp>
        <p:nvSpPr>
          <p:cNvPr id="3" name="Rectangle 2"/>
          <p:cNvSpPr/>
          <p:nvPr/>
        </p:nvSpPr>
        <p:spPr>
          <a:xfrm>
            <a:off x="5464180" y="-6067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GSC meetings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(31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Germany,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China,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Sweden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Ireland,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Australia, Greece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1" name="Picture 120"/>
          <p:cNvPicPr/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b="25110"/>
          <a:stretch/>
        </p:blipFill>
        <p:spPr bwMode="auto">
          <a:xfrm>
            <a:off x="4576269" y="5241496"/>
            <a:ext cx="827116" cy="900257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2" name="Picture 121"/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76" y="5250609"/>
            <a:ext cx="825926" cy="899252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97" name="Picture 96"/>
          <p:cNvPicPr/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r="11651" b="6031"/>
          <a:stretch/>
        </p:blipFill>
        <p:spPr bwMode="auto">
          <a:xfrm>
            <a:off x="8339174" y="5822046"/>
            <a:ext cx="831168" cy="933088"/>
          </a:xfrm>
          <a:prstGeom prst="rect">
            <a:avLst/>
          </a:prstGeom>
          <a:ln w="12700" cmpd="sng">
            <a:solidFill>
              <a:schemeClr val="accent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4" y="5715504"/>
            <a:ext cx="942367" cy="1157765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3551" r="13848"/>
          <a:stretch/>
        </p:blipFill>
        <p:spPr bwMode="auto">
          <a:xfrm>
            <a:off x="-76055" y="5320850"/>
            <a:ext cx="830613" cy="1099125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4" name="Picture 103"/>
          <p:cNvPicPr/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2457" r="18984" b="12981"/>
          <a:stretch/>
        </p:blipFill>
        <p:spPr bwMode="auto">
          <a:xfrm>
            <a:off x="1261327" y="5064355"/>
            <a:ext cx="763690" cy="1002391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Unknown-3.jpeg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19870" b="32113"/>
          <a:stretch/>
        </p:blipFill>
        <p:spPr>
          <a:xfrm>
            <a:off x="108961" y="2702980"/>
            <a:ext cx="1414683" cy="1421218"/>
          </a:xfrm>
          <a:prstGeom prst="rect">
            <a:avLst/>
          </a:prstGeom>
          <a:ln w="1270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8" name="Picture 7" descr="Unknown-5.jpe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120" y="1892897"/>
            <a:ext cx="1195885" cy="1195885"/>
          </a:xfrm>
          <a:prstGeom prst="rect">
            <a:avLst/>
          </a:prstGeom>
          <a:ln w="1270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</p:spPr>
      </p:pic>
      <p:pic>
        <p:nvPicPr>
          <p:cNvPr id="100" name="Picture 99"/>
          <p:cNvPicPr/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6628" r="11169" b="17334"/>
          <a:stretch/>
        </p:blipFill>
        <p:spPr bwMode="auto">
          <a:xfrm>
            <a:off x="8312135" y="3939251"/>
            <a:ext cx="855793" cy="1011264"/>
          </a:xfrm>
          <a:prstGeom prst="rect">
            <a:avLst/>
          </a:prstGeom>
          <a:ln w="1270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h="114300" prst="artDeco"/>
          </a:sp3d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39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4" y="297561"/>
            <a:ext cx="8893120" cy="5917967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18485" y="597647"/>
            <a:ext cx="85725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If you build a COMMUNITY,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they will come</a:t>
            </a: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4234" y="5753863"/>
            <a:ext cx="12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9185" y="5776838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MIxS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47" y="2440727"/>
            <a:ext cx="1347040" cy="1363467"/>
          </a:xfrm>
          <a:prstGeom prst="rect">
            <a:avLst/>
          </a:prstGeom>
        </p:spPr>
      </p:pic>
      <p:pic>
        <p:nvPicPr>
          <p:cNvPr id="8" name="Picture 7" descr="SIG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08" y="5465688"/>
            <a:ext cx="1447800" cy="622300"/>
          </a:xfrm>
          <a:prstGeom prst="rect">
            <a:avLst/>
          </a:prstGeom>
        </p:spPr>
      </p:pic>
      <p:pic>
        <p:nvPicPr>
          <p:cNvPr id="9" name="Picture 8" descr="Microbial_earth_logo_smal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863" y="1762119"/>
            <a:ext cx="1261131" cy="1234298"/>
          </a:xfrm>
          <a:prstGeom prst="rect">
            <a:avLst/>
          </a:prstGeom>
        </p:spPr>
      </p:pic>
      <p:pic>
        <p:nvPicPr>
          <p:cNvPr id="10" name="Picture 9" descr="M5_logo_trans_smal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41" y="4393540"/>
            <a:ext cx="1109067" cy="1109067"/>
          </a:xfrm>
          <a:prstGeom prst="rect">
            <a:avLst/>
          </a:prstGeom>
        </p:spPr>
      </p:pic>
      <p:pic>
        <p:nvPicPr>
          <p:cNvPr id="11" name="Picture 10" descr="GSC_Developers_logo_smal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66" y="3105694"/>
            <a:ext cx="2540000" cy="1397000"/>
          </a:xfrm>
          <a:prstGeom prst="rect">
            <a:avLst/>
          </a:prstGeom>
        </p:spPr>
      </p:pic>
      <p:pic>
        <p:nvPicPr>
          <p:cNvPr id="12" name="Picture 11" descr="B3_design2_micro_newB_2_small-150x15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0" y="3178580"/>
            <a:ext cx="975093" cy="975093"/>
          </a:xfrm>
          <a:prstGeom prst="rect">
            <a:avLst/>
          </a:prstGeom>
        </p:spPr>
      </p:pic>
      <p:pic>
        <p:nvPicPr>
          <p:cNvPr id="13" name="Picture 12" descr="envo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85" y="4702918"/>
            <a:ext cx="1447800" cy="622300"/>
          </a:xfrm>
          <a:prstGeom prst="rect">
            <a:avLst/>
          </a:prstGeom>
        </p:spPr>
      </p:pic>
      <p:pic>
        <p:nvPicPr>
          <p:cNvPr id="14" name="Picture 13" descr="c9aee8929333a558f780c73697096311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8"/>
          <a:stretch/>
        </p:blipFill>
        <p:spPr>
          <a:xfrm>
            <a:off x="-1" y="5464361"/>
            <a:ext cx="1548283" cy="1393639"/>
          </a:xfrm>
          <a:prstGeom prst="rect">
            <a:avLst/>
          </a:prstGeom>
        </p:spPr>
      </p:pic>
      <p:pic>
        <p:nvPicPr>
          <p:cNvPr id="15" name="Picture 14" descr="Genomic-observatorie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85" y="2930519"/>
            <a:ext cx="1447800" cy="622300"/>
          </a:xfrm>
          <a:prstGeom prst="rect">
            <a:avLst/>
          </a:prstGeom>
        </p:spPr>
      </p:pic>
      <p:pic>
        <p:nvPicPr>
          <p:cNvPr id="16" name="Picture 15" descr="biocodecommonsTrans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85" y="3883019"/>
            <a:ext cx="1447800" cy="622300"/>
          </a:xfrm>
          <a:prstGeom prst="rect">
            <a:avLst/>
          </a:prstGeom>
        </p:spPr>
      </p:pic>
      <p:pic>
        <p:nvPicPr>
          <p:cNvPr id="17" name="Picture 16" descr="isa-150x150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3" b="22465"/>
          <a:stretch/>
        </p:blipFill>
        <p:spPr>
          <a:xfrm>
            <a:off x="3007429" y="5757313"/>
            <a:ext cx="1522258" cy="916430"/>
          </a:xfrm>
          <a:prstGeom prst="rect">
            <a:avLst/>
          </a:prstGeom>
        </p:spPr>
      </p:pic>
      <p:pic>
        <p:nvPicPr>
          <p:cNvPr id="18" name="Picture 17" descr="MIPS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371" y="4351341"/>
            <a:ext cx="1500623" cy="930256"/>
          </a:xfrm>
          <a:prstGeom prst="rect">
            <a:avLst/>
          </a:prstGeom>
        </p:spPr>
      </p:pic>
      <p:pic>
        <p:nvPicPr>
          <p:cNvPr id="19" name="Picture 18" descr="mibig_logo-300x146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48" y="3306087"/>
            <a:ext cx="1635181" cy="795788"/>
          </a:xfrm>
          <a:prstGeom prst="rect">
            <a:avLst/>
          </a:prstGeom>
        </p:spPr>
      </p:pic>
      <p:pic>
        <p:nvPicPr>
          <p:cNvPr id="21" name="Picture 20" descr="GGBN_nam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58" y="5857349"/>
            <a:ext cx="1079832" cy="10528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01542" y="6238503"/>
            <a:ext cx="27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JOIN US !!!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28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132</Words>
  <Application>Microsoft Office PowerPoint</Application>
  <PresentationFormat>On-screen Show (4:3)</PresentationFormat>
  <Paragraphs>27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Lynn Schriml</dc:creator>
  <cp:lastModifiedBy>Calit2Auditorium</cp:lastModifiedBy>
  <cp:revision>11</cp:revision>
  <dcterms:created xsi:type="dcterms:W3CDTF">2018-05-02T04:07:09Z</dcterms:created>
  <dcterms:modified xsi:type="dcterms:W3CDTF">2018-05-03T23:03:57Z</dcterms:modified>
</cp:coreProperties>
</file>